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90" r:id="rId9"/>
    <p:sldId id="262" r:id="rId10"/>
    <p:sldId id="263" r:id="rId11"/>
    <p:sldId id="264" r:id="rId12"/>
    <p:sldId id="291" r:id="rId13"/>
    <p:sldId id="265" r:id="rId14"/>
    <p:sldId id="293" r:id="rId15"/>
    <p:sldId id="266" r:id="rId16"/>
    <p:sldId id="267" r:id="rId17"/>
    <p:sldId id="303" r:id="rId18"/>
    <p:sldId id="268" r:id="rId19"/>
    <p:sldId id="294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95" r:id="rId31"/>
    <p:sldId id="279" r:id="rId32"/>
    <p:sldId id="302" r:id="rId33"/>
    <p:sldId id="280" r:id="rId34"/>
    <p:sldId id="281" r:id="rId35"/>
    <p:sldId id="282" r:id="rId36"/>
    <p:sldId id="283" r:id="rId37"/>
    <p:sldId id="298" r:id="rId38"/>
    <p:sldId id="299" r:id="rId39"/>
    <p:sldId id="300" r:id="rId40"/>
    <p:sldId id="297" r:id="rId41"/>
    <p:sldId id="301" r:id="rId42"/>
    <p:sldId id="286" r:id="rId43"/>
    <p:sldId id="287" r:id="rId44"/>
    <p:sldId id="288" r:id="rId45"/>
    <p:sldId id="289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Montserrat Light" panose="00000400000000000000" pitchFamily="2" charset="0"/>
      <p:regular r:id="rId53"/>
      <p:bold r:id="rId54"/>
      <p:italic r:id="rId55"/>
      <p:boldItalic r:id="rId56"/>
    </p:embeddedFont>
    <p:embeddedFont>
      <p:font typeface="Roboto Mono" panose="020B0604020202020204" charset="0"/>
      <p:regular r:id="rId57"/>
      <p:bold r:id="rId58"/>
      <p:italic r:id="rId59"/>
      <p:boldItalic r:id="rId60"/>
    </p:embeddedFont>
    <p:embeddedFont>
      <p:font typeface="Roboto Mono Light" panose="020B0604020202020204" charset="0"/>
      <p:regular r:id="rId61"/>
      <p:bold r:id="rId62"/>
      <p:italic r:id="rId63"/>
      <p:boldItalic r:id="rId64"/>
    </p:embeddedFont>
    <p:embeddedFont>
      <p:font typeface="Roboto Mono Medium" panose="020B0604020202020204" charset="0"/>
      <p:regular r:id="rId65"/>
      <p:bold r:id="rId66"/>
      <p:italic r:id="rId67"/>
      <p:boldItalic r:id="rId68"/>
    </p:embeddedFont>
    <p:embeddedFont>
      <p:font typeface="Sora" panose="020B060402020202020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customschemas.google.com/relationships/presentationmetadata" Target="meta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CMANN\1.%20Introduction%20to%20Probability\Project\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'Distribusi diskrit per region'!$J$2</c:f>
              <c:strCache>
                <c:ptCount val="1"/>
                <c:pt idx="0">
                  <c:v>northeast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'Distribusi diskrit per region'!$K$1:$Q$1</c:f>
              <c:strCache>
                <c:ptCount val="7"/>
                <c:pt idx="0">
                  <c:v>0-10.000</c:v>
                </c:pt>
                <c:pt idx="1">
                  <c:v>10.000-20.000</c:v>
                </c:pt>
                <c:pt idx="2">
                  <c:v>20.000-30.000</c:v>
                </c:pt>
                <c:pt idx="3">
                  <c:v>30.000-40.000</c:v>
                </c:pt>
                <c:pt idx="4">
                  <c:v>40.000-50.000</c:v>
                </c:pt>
                <c:pt idx="5">
                  <c:v>50.000-60.000</c:v>
                </c:pt>
                <c:pt idx="6">
                  <c:v>60.000-70.000</c:v>
                </c:pt>
              </c:strCache>
            </c:strRef>
          </c:cat>
          <c:val>
            <c:numRef>
              <c:f>'Distribusi diskrit per region'!$K$2:$Q$2</c:f>
              <c:numCache>
                <c:formatCode>General</c:formatCode>
                <c:ptCount val="7"/>
                <c:pt idx="0">
                  <c:v>161</c:v>
                </c:pt>
                <c:pt idx="1">
                  <c:v>95</c:v>
                </c:pt>
                <c:pt idx="2">
                  <c:v>33</c:v>
                </c:pt>
                <c:pt idx="3">
                  <c:v>20</c:v>
                </c:pt>
                <c:pt idx="4">
                  <c:v>14</c:v>
                </c:pt>
                <c:pt idx="5">
                  <c:v>1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D6-4CDF-A816-01EF50835706}"/>
            </c:ext>
          </c:extLst>
        </c:ser>
        <c:ser>
          <c:idx val="1"/>
          <c:order val="1"/>
          <c:tx>
            <c:strRef>
              <c:f>'Distribusi diskrit per region'!$J$3</c:f>
              <c:strCache>
                <c:ptCount val="1"/>
                <c:pt idx="0">
                  <c:v>northwest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'Distribusi diskrit per region'!$K$1:$Q$1</c:f>
              <c:strCache>
                <c:ptCount val="7"/>
                <c:pt idx="0">
                  <c:v>0-10.000</c:v>
                </c:pt>
                <c:pt idx="1">
                  <c:v>10.000-20.000</c:v>
                </c:pt>
                <c:pt idx="2">
                  <c:v>20.000-30.000</c:v>
                </c:pt>
                <c:pt idx="3">
                  <c:v>30.000-40.000</c:v>
                </c:pt>
                <c:pt idx="4">
                  <c:v>40.000-50.000</c:v>
                </c:pt>
                <c:pt idx="5">
                  <c:v>50.000-60.000</c:v>
                </c:pt>
                <c:pt idx="6">
                  <c:v>60.000-70.000</c:v>
                </c:pt>
              </c:strCache>
            </c:strRef>
          </c:cat>
          <c:val>
            <c:numRef>
              <c:f>'Distribusi diskrit per region'!$K$3:$Q$3</c:f>
              <c:numCache>
                <c:formatCode>General</c:formatCode>
                <c:ptCount val="7"/>
                <c:pt idx="0">
                  <c:v>176</c:v>
                </c:pt>
                <c:pt idx="1">
                  <c:v>88</c:v>
                </c:pt>
                <c:pt idx="2">
                  <c:v>32</c:v>
                </c:pt>
                <c:pt idx="3">
                  <c:v>15</c:v>
                </c:pt>
                <c:pt idx="4">
                  <c:v>12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D6-4CDF-A816-01EF50835706}"/>
            </c:ext>
          </c:extLst>
        </c:ser>
        <c:ser>
          <c:idx val="2"/>
          <c:order val="2"/>
          <c:tx>
            <c:strRef>
              <c:f>'Distribusi diskrit per region'!$J$4</c:f>
              <c:strCache>
                <c:ptCount val="1"/>
                <c:pt idx="0">
                  <c:v>southeast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'Distribusi diskrit per region'!$K$1:$Q$1</c:f>
              <c:strCache>
                <c:ptCount val="7"/>
                <c:pt idx="0">
                  <c:v>0-10.000</c:v>
                </c:pt>
                <c:pt idx="1">
                  <c:v>10.000-20.000</c:v>
                </c:pt>
                <c:pt idx="2">
                  <c:v>20.000-30.000</c:v>
                </c:pt>
                <c:pt idx="3">
                  <c:v>30.000-40.000</c:v>
                </c:pt>
                <c:pt idx="4">
                  <c:v>40.000-50.000</c:v>
                </c:pt>
                <c:pt idx="5">
                  <c:v>50.000-60.000</c:v>
                </c:pt>
                <c:pt idx="6">
                  <c:v>60.000-70.000</c:v>
                </c:pt>
              </c:strCache>
            </c:strRef>
          </c:cat>
          <c:val>
            <c:numRef>
              <c:f>'Distribusi diskrit per region'!$K$4:$Q$4</c:f>
              <c:numCache>
                <c:formatCode>General</c:formatCode>
                <c:ptCount val="7"/>
                <c:pt idx="0">
                  <c:v>193</c:v>
                </c:pt>
                <c:pt idx="1">
                  <c:v>83</c:v>
                </c:pt>
                <c:pt idx="2">
                  <c:v>27</c:v>
                </c:pt>
                <c:pt idx="3">
                  <c:v>25</c:v>
                </c:pt>
                <c:pt idx="4">
                  <c:v>34</c:v>
                </c:pt>
                <c:pt idx="5">
                  <c:v>0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D6-4CDF-A816-01EF50835706}"/>
            </c:ext>
          </c:extLst>
        </c:ser>
        <c:ser>
          <c:idx val="3"/>
          <c:order val="3"/>
          <c:tx>
            <c:strRef>
              <c:f>'Distribusi diskrit per region'!$J$5</c:f>
              <c:strCache>
                <c:ptCount val="1"/>
                <c:pt idx="0">
                  <c:v>southwest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'Distribusi diskrit per region'!$K$1:$Q$1</c:f>
              <c:strCache>
                <c:ptCount val="7"/>
                <c:pt idx="0">
                  <c:v>0-10.000</c:v>
                </c:pt>
                <c:pt idx="1">
                  <c:v>10.000-20.000</c:v>
                </c:pt>
                <c:pt idx="2">
                  <c:v>20.000-30.000</c:v>
                </c:pt>
                <c:pt idx="3">
                  <c:v>30.000-40.000</c:v>
                </c:pt>
                <c:pt idx="4">
                  <c:v>40.000-50.000</c:v>
                </c:pt>
                <c:pt idx="5">
                  <c:v>50.000-60.000</c:v>
                </c:pt>
                <c:pt idx="6">
                  <c:v>60.000-70.000</c:v>
                </c:pt>
              </c:strCache>
            </c:strRef>
          </c:cat>
          <c:val>
            <c:numRef>
              <c:f>'Distribusi diskrit per region'!$K$5:$Q$5</c:f>
              <c:numCache>
                <c:formatCode>General</c:formatCode>
                <c:ptCount val="7"/>
                <c:pt idx="0">
                  <c:v>182</c:v>
                </c:pt>
                <c:pt idx="1">
                  <c:v>87</c:v>
                </c:pt>
                <c:pt idx="2">
                  <c:v>19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D6-4CDF-A816-01EF508357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8265856"/>
        <c:axId val="1778267104"/>
      </c:barChart>
      <c:catAx>
        <c:axId val="1778265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Charges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267104"/>
        <c:crosses val="autoZero"/>
        <c:auto val="1"/>
        <c:lblAlgn val="ctr"/>
        <c:lblOffset val="100"/>
        <c:noMultiLvlLbl val="0"/>
      </c:catAx>
      <c:valAx>
        <c:axId val="177826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Frekuensi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26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7110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8707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4297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114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457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930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0364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0718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png"/><Relationship Id="rId5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Probability Project: Insurance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by Kristalina Kartika Sari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Excel,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BMI.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30,71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30,65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B5933E6-848D-0BCA-44D3-6E45DEC161C4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F5FBC-4C76-5284-9E90-03385621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9" y="3055619"/>
            <a:ext cx="3550339" cy="3298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4C655-8596-75FA-CCCB-32ACB3062F35}"/>
              </a:ext>
            </a:extLst>
          </p:cNvPr>
          <p:cNvSpPr txBox="1"/>
          <p:nvPr/>
        </p:nvSpPr>
        <p:spPr>
          <a:xfrm>
            <a:off x="4434169" y="3671694"/>
            <a:ext cx="66940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tagihan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Excel,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32.050,23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8.434,27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26F42F0-BBAA-7EE7-AFE2-C561E5BB7102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2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Variansi</a:t>
            </a:r>
            <a:r>
              <a:rPr lang="en-US" dirty="0"/>
              <a:t> &amp;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Excel,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133.207.311,2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35.925.420,5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11.541,55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5.993,78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begitu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C101C71-E9B8-DE7C-F70B-098DF7BE4340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Usia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43" y="1793097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Excel,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18-64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38,61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38,45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6C1C4F0-CF7B-E049-817A-191F3EC5F1D2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88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tagihan</a:t>
            </a:r>
            <a:r>
              <a:rPr lang="en-US" dirty="0"/>
              <a:t> BMI &gt; 25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Excel,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= 35.116,91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= 8.629,59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9B576F7-693E-FFE5-21A8-CF8AD1672B36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43" y="2055950"/>
            <a:ext cx="1138890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dipakai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39,21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kebanyakan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dewasa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it-IT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30,71 dan 30,65. Angka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Rentang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normal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18,5-25. 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FFCD437-E31F-9E06-696C-BD43E8A487E5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43" y="1714500"/>
            <a:ext cx="113889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32.050,23,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8.434,27.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sama-sama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pun,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35.116,91 dan 8.629,59.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11.541,55 dan 5.993,78. Sebaran ini tidak begitu jauh dari rata-rata masing-masing, namun jika dibandingkan dengan rata-ratanya, sebaran tagihan non perokok lebih lebar.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FFCD437-E31F-9E06-696C-BD43E8A487E5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6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#2 Categorical Variables Analysis</a:t>
            </a:r>
            <a:endParaRPr sz="4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 rata-rata dan tagihan tertinggi: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12.569,58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13.956,75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63.770,43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62.592,87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5FF3DCC-EC6A-9908-A209-FDF9B6EA95CD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59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orang di </a:t>
            </a:r>
            <a:r>
              <a:rPr lang="en-US" dirty="0" err="1"/>
              <a:t>tiap</a:t>
            </a:r>
            <a:r>
              <a:rPr lang="en-US" dirty="0"/>
              <a:t> wilayah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 proporsi: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79FD7F2-2E4A-C8EE-AE86-B9BDCF6B4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350869"/>
              </p:ext>
            </p:extLst>
          </p:nvPr>
        </p:nvGraphicFramePr>
        <p:xfrm>
          <a:off x="1626682" y="250190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72704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802263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77636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Wilayah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Banyak Orang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Proporsi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3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Northeast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0,242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Northwest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0,243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1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Southeast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0,272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7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Southwest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0,243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10213"/>
                  </a:ext>
                </a:extLst>
              </a:tr>
            </a:tbl>
          </a:graphicData>
        </a:graphic>
      </p:graphicFrame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BF935275-8395-5DDE-D89C-12EB2620E273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3" name="Google Shape;270;g142ad2f6649_0_104">
            <a:extLst>
              <a:ext uri="{FF2B5EF4-FFF2-40B4-BE49-F238E27FC236}">
                <a16:creationId xmlns:a16="http://schemas.microsoft.com/office/drawing/2014/main" id="{311CD497-847A-8860-0FF5-BBB60971EB48}"/>
              </a:ext>
            </a:extLst>
          </p:cNvPr>
          <p:cNvSpPr txBox="1"/>
          <p:nvPr/>
        </p:nvSpPr>
        <p:spPr>
          <a:xfrm>
            <a:off x="494280" y="4565779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 banyak orang di tiap wilayah serupa, dengan proporsi tertinggi di Southeast.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Questions and Answers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Descriptive Statistic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Categorical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Continuous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Variables Correlation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Hypothesis Testing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 proporsi: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CA59FC5-BC4D-73E1-B544-D99FE8F32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928334"/>
              </p:ext>
            </p:extLst>
          </p:nvPr>
        </p:nvGraphicFramePr>
        <p:xfrm>
          <a:off x="2025693" y="2353815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117124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935842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2986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Banyak Orang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Proporsi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93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Perokok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0,20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 </a:t>
                      </a:r>
                      <a:r>
                        <a:rPr lang="en-US" dirty="0" err="1"/>
                        <a:t>Perokok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0,80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07218"/>
                  </a:ext>
                </a:extLst>
              </a:tr>
            </a:tbl>
          </a:graphicData>
        </a:graphic>
      </p:graphicFrame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1885928F-A22F-92FC-7A43-32956C1F1A94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3" name="Google Shape;270;g142ad2f6649_0_104">
            <a:extLst>
              <a:ext uri="{FF2B5EF4-FFF2-40B4-BE49-F238E27FC236}">
                <a16:creationId xmlns:a16="http://schemas.microsoft.com/office/drawing/2014/main" id="{E4E8DB15-2857-4E38-C28B-FA026A65F808}"/>
              </a:ext>
            </a:extLst>
          </p:cNvPr>
          <p:cNvSpPr txBox="1"/>
          <p:nvPr/>
        </p:nvSpPr>
        <p:spPr>
          <a:xfrm>
            <a:off x="401515" y="3959156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banyak proporsi non perokok daripada perokok.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r>
              <a:rPr lang="en-US" dirty="0"/>
              <a:t>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didapatkan: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(Perempuan ∩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115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274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(Perempuan |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115/274 = 0,42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(Laki-laki | Perokok) = 1 – 0,42 = 0,58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0CAD8067-DC27-DD81-6D86-76DB8DCF6120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3" name="Google Shape;270;g142ad2f6649_0_104">
            <a:extLst>
              <a:ext uri="{FF2B5EF4-FFF2-40B4-BE49-F238E27FC236}">
                <a16:creationId xmlns:a16="http://schemas.microsoft.com/office/drawing/2014/main" id="{6AA21AF9-9092-1617-B547-D52E48256F5A}"/>
              </a:ext>
            </a:extLst>
          </p:cNvPr>
          <p:cNvSpPr txBox="1"/>
          <p:nvPr/>
        </p:nvSpPr>
        <p:spPr>
          <a:xfrm>
            <a:off x="401515" y="4386538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tinggi peluang seorang perokok itu laki-laki daripada perempuan.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per Wilayah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Excel,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penulis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mengelompokkan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 10.000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kemudian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grafiknya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eksponensial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F783E5-6EF3-84FC-ADC6-0AEF35522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23721"/>
              </p:ext>
            </p:extLst>
          </p:nvPr>
        </p:nvGraphicFramePr>
        <p:xfrm>
          <a:off x="899738" y="2447377"/>
          <a:ext cx="10388949" cy="107637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382888">
                  <a:extLst>
                    <a:ext uri="{9D8B030D-6E8A-4147-A177-3AD203B41FA5}">
                      <a16:colId xmlns:a16="http://schemas.microsoft.com/office/drawing/2014/main" val="3334729943"/>
                    </a:ext>
                  </a:extLst>
                </a:gridCol>
                <a:gridCol w="1227313">
                  <a:extLst>
                    <a:ext uri="{9D8B030D-6E8A-4147-A177-3AD203B41FA5}">
                      <a16:colId xmlns:a16="http://schemas.microsoft.com/office/drawing/2014/main" val="2472620468"/>
                    </a:ext>
                  </a:extLst>
                </a:gridCol>
                <a:gridCol w="1296458">
                  <a:extLst>
                    <a:ext uri="{9D8B030D-6E8A-4147-A177-3AD203B41FA5}">
                      <a16:colId xmlns:a16="http://schemas.microsoft.com/office/drawing/2014/main" val="3733958495"/>
                    </a:ext>
                  </a:extLst>
                </a:gridCol>
                <a:gridCol w="1296458">
                  <a:extLst>
                    <a:ext uri="{9D8B030D-6E8A-4147-A177-3AD203B41FA5}">
                      <a16:colId xmlns:a16="http://schemas.microsoft.com/office/drawing/2014/main" val="2052655414"/>
                    </a:ext>
                  </a:extLst>
                </a:gridCol>
                <a:gridCol w="1296458">
                  <a:extLst>
                    <a:ext uri="{9D8B030D-6E8A-4147-A177-3AD203B41FA5}">
                      <a16:colId xmlns:a16="http://schemas.microsoft.com/office/drawing/2014/main" val="2414552938"/>
                    </a:ext>
                  </a:extLst>
                </a:gridCol>
                <a:gridCol w="1296458">
                  <a:extLst>
                    <a:ext uri="{9D8B030D-6E8A-4147-A177-3AD203B41FA5}">
                      <a16:colId xmlns:a16="http://schemas.microsoft.com/office/drawing/2014/main" val="993429055"/>
                    </a:ext>
                  </a:extLst>
                </a:gridCol>
                <a:gridCol w="1296458">
                  <a:extLst>
                    <a:ext uri="{9D8B030D-6E8A-4147-A177-3AD203B41FA5}">
                      <a16:colId xmlns:a16="http://schemas.microsoft.com/office/drawing/2014/main" val="1855566562"/>
                    </a:ext>
                  </a:extLst>
                </a:gridCol>
                <a:gridCol w="1296458">
                  <a:extLst>
                    <a:ext uri="{9D8B030D-6E8A-4147-A177-3AD203B41FA5}">
                      <a16:colId xmlns:a16="http://schemas.microsoft.com/office/drawing/2014/main" val="3850272374"/>
                    </a:ext>
                  </a:extLst>
                </a:gridCol>
              </a:tblGrid>
              <a:tr h="31437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region/charges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u="none" strike="noStrike">
                          <a:effectLst/>
                        </a:rPr>
                        <a:t>0-10.000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10.000-20.000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20.000-30.000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30.000-40.000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40.000-50.000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50.000-60.000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60.000-70.000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2167994"/>
                  </a:ext>
                </a:extLst>
              </a:tr>
              <a:tr h="166812"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northeast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161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95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33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20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14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6095757"/>
                  </a:ext>
                </a:extLst>
              </a:tr>
              <a:tr h="166812"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northwest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176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88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32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15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7189584"/>
                  </a:ext>
                </a:extLst>
              </a:tr>
              <a:tr h="166812"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southeast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193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83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27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25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34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0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6320682"/>
                  </a:ext>
                </a:extLst>
              </a:tr>
              <a:tr h="166812"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southwest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182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87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19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23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12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>
                          <a:effectLst/>
                        </a:rPr>
                        <a:t>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200" u="none" strike="noStrike" dirty="0">
                          <a:effectLst/>
                        </a:rPr>
                        <a:t>0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63277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7AF52E8-200A-0B3F-5DC6-369FF4CE7D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962997"/>
              </p:ext>
            </p:extLst>
          </p:nvPr>
        </p:nvGraphicFramePr>
        <p:xfrm>
          <a:off x="398010" y="3674225"/>
          <a:ext cx="8749674" cy="3133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D774832-4441-D6D0-F470-57013C7E934D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43" y="1375654"/>
            <a:ext cx="113889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120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Dari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13,959,75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12.569,58.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sendiri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berdistribusi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eksponensial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kebanyakan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120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di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keempat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Southeast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120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Dari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mencapai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80%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data. Hal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kebanyakan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2626FE5-9C40-9628-CC07-8C3CA197F834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#2 Categorical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#3 Continuous Variables Analysis</a:t>
            </a:r>
            <a:endParaRPr sz="4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&lt; 16.700 Jika BMI &lt; 25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(Charges&lt;16.700 ∩ BMI &lt;25) = 194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(BMI&lt;25) = 245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(Charges&lt;16.700 | BMI&lt;25) = 0,79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(Charges&gt;16.700 | BMI&lt;25) = 0,21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BMI&lt;25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&lt;16.700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9F42F913-B4CA-2DE2-6817-DAD9D11ADC3A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&gt; 16.700 Jika </a:t>
            </a:r>
            <a:r>
              <a:rPr lang="en-US" dirty="0" err="1"/>
              <a:t>Perokok</a:t>
            </a:r>
            <a:r>
              <a:rPr lang="en-US" dirty="0"/>
              <a:t> dg BMI &gt; 25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15" y="18891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sv-SE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(Charges&gt;16.700 ∩ BMI&gt;25 &amp;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215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(BMI&gt;25) = 1091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(Charges&gt;16.700 | BMI&gt;25 &amp;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0,98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(Charges&lt;16.700 | BMI&gt;25 &amp;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0,02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dg BMI&gt;25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&lt;16.700.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5E1D944B-AF78-BC98-B84D-99F07D7CD4E8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&gt;16.700 Jika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318" name="Google Shape;318;g1451da43991_0_20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(Charges&gt;16.700 ∩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254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274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(Charges&gt;16.700 |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0,93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(Charges&lt;16.700 |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= 0,07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&lt;16.700.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9B5C440-8534-B649-C6E6-2B5FB4D4AB50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BMI&gt;25 Jika </a:t>
            </a:r>
            <a:r>
              <a:rPr lang="en-US" dirty="0" err="1"/>
              <a:t>Tagihan</a:t>
            </a:r>
            <a:r>
              <a:rPr lang="en-US" dirty="0"/>
              <a:t> &gt;16.700</a:t>
            </a:r>
            <a:endParaRPr dirty="0"/>
          </a:p>
        </p:txBody>
      </p:sp>
      <p:sp>
        <p:nvSpPr>
          <p:cNvPr id="324" name="Google Shape;324;g1451da43991_0_31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(BMI&gt;25 ∩ Charges&gt;16.700) = 283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(Charges&gt;16.700) = 334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(BMI&gt;25 | Charges&gt;16.700) = 0,85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(BMI&lt;25 | Charges&gt;16.700) = 0,15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BMI&lt;25.</a:t>
            </a: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E518EE2D-6374-A2B9-5783-7AE523C99F0A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r>
              <a:rPr lang="en-US" sz="2800" dirty="0"/>
              <a:t> Jika BMI&gt;25 dan </a:t>
            </a:r>
            <a:r>
              <a:rPr lang="en-US" sz="2800" dirty="0" err="1"/>
              <a:t>Tagihan</a:t>
            </a:r>
            <a:r>
              <a:rPr lang="en-US" sz="2800" dirty="0"/>
              <a:t> &gt;16.700</a:t>
            </a:r>
            <a:endParaRPr sz="2800" dirty="0"/>
          </a:p>
        </p:txBody>
      </p:sp>
      <p:sp>
        <p:nvSpPr>
          <p:cNvPr id="324" name="Google Shape;324;g1451da43991_0_31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∩ BMI&gt;25 ∩ Charges&gt;16.700) = 215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 (BMI&gt;25 ∩ Charges&gt;16.700) = 283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| BMI&gt;25 &amp; Charges&gt;16.700) = 0,76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 (Non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| BMI&gt;25 &amp; Charges&gt;16.700) = 0,24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E02685EA-3538-2EC6-0EB7-D11F3DB72AC9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6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43" y="1382306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melibatkan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BMI,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BMI&lt;25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&lt;16.700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 (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0,79).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dg BMI&gt;25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&lt;16.700 (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0,98).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&gt;16.700,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BMI&lt;25 (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0,85).</a:t>
            </a:r>
          </a:p>
          <a:p>
            <a:pPr marL="101600"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BMI,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82C2387C-14F4-9983-E36A-A84C170FAB1B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32E627-41DD-AC44-222D-CB91BE2AF451}"/>
              </a:ext>
            </a:extLst>
          </p:cNvPr>
          <p:cNvSpPr txBox="1"/>
          <p:nvPr/>
        </p:nvSpPr>
        <p:spPr>
          <a:xfrm>
            <a:off x="388943" y="1690825"/>
            <a:ext cx="1080251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melibatkan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/non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&lt;16.700 (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0,93).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dan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&gt;16.700,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0,76).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5" name="Google Shape;329;g142ad2f6649_0_124">
            <a:extLst>
              <a:ext uri="{FF2B5EF4-FFF2-40B4-BE49-F238E27FC236}">
                <a16:creationId xmlns:a16="http://schemas.microsoft.com/office/drawing/2014/main" id="{875C4398-826E-1676-C903-EA6B4ECCE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</a:t>
            </a:r>
            <a:endParaRPr dirty="0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2FEE8A36-4BD1-978E-4117-253EACD06B6B}"/>
              </a:ext>
            </a:extLst>
          </p:cNvPr>
          <p:cNvSpPr/>
          <p:nvPr/>
        </p:nvSpPr>
        <p:spPr>
          <a:xfrm>
            <a:off x="0" y="0"/>
            <a:ext cx="3359426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#3 Continuous Variables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096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#4 Variables Correlation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Korelasi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43" y="1370469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bantuan Excel, dari 1338 data pengguna asuransi, didapatkan: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Koefisien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ditanggung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0,04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Koefisien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ditanggung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0,07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Koefisien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= 0,11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Koefisien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0,20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Koefisien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0,30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ditanggung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ditanggung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E6C5962-C47A-D369-4F3A-677215CB12E2}"/>
              </a:ext>
            </a:extLst>
          </p:cNvPr>
          <p:cNvSpPr/>
          <p:nvPr/>
        </p:nvSpPr>
        <p:spPr>
          <a:xfrm>
            <a:off x="0" y="0"/>
            <a:ext cx="2544417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#4 Variables Correlation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#5 Hypothesis Testing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 idx="4294967295"/>
          </p:nvPr>
        </p:nvSpPr>
        <p:spPr>
          <a:xfrm>
            <a:off x="682625" y="474454"/>
            <a:ext cx="11509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Uji #1:</a:t>
            </a:r>
            <a:br>
              <a:rPr lang="en-US" sz="2800" dirty="0"/>
            </a:b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Non </a:t>
            </a:r>
            <a:r>
              <a:rPr lang="en-US" sz="2800" dirty="0" err="1"/>
              <a:t>Perokok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773216"/>
                <a:ext cx="11388900" cy="5090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Menguji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apakah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besar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non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.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Anggapan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data 1338 orang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adalah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sample.</a:t>
                </a: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Sebelum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uji rata-rata,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dilakukan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uji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untuk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mengetahui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tidaknya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variansi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antara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kedua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populasi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.</a:t>
                </a: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=0,05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=3,71&gt;</m:t>
                    </m:r>
                  </m:oMath>
                </a14:m>
                <a:r>
                  <a:rPr lang="en-US" sz="2000" dirty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𝑐𝑟𝑖𝑡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=1,17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101600" lvl="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Tolak H</a:t>
                </a:r>
                <a:r>
                  <a:rPr lang="en-US" sz="2000" b="0" baseline="-25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0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di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taraf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signifikansi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5%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F &gt; 1,17 (F=3,71).</a:t>
                </a:r>
              </a:p>
              <a:p>
                <a:pPr marL="101600" lvl="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Belum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bukti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yang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menyatakan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perokok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</a:p>
              <a:p>
                <a:pPr marL="101600" lvl="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dan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non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perokok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.</a:t>
                </a: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 xmlns=""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773216"/>
                <a:ext cx="11388900" cy="5090840"/>
              </a:xfrm>
              <a:prstGeom prst="rect">
                <a:avLst/>
              </a:prstGeom>
              <a:blipFill>
                <a:blip r:embed="rId5"/>
                <a:stretch>
                  <a:fillRect t="-8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51980102-AE61-627F-CE33-D59792CD9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701992"/>
                  </p:ext>
                </p:extLst>
              </p:nvPr>
            </p:nvGraphicFramePr>
            <p:xfrm>
              <a:off x="4267911" y="3369363"/>
              <a:ext cx="696323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696">
                      <a:extLst>
                        <a:ext uri="{9D8B030D-6E8A-4147-A177-3AD203B41FA5}">
                          <a16:colId xmlns:a16="http://schemas.microsoft.com/office/drawing/2014/main" val="2488068381"/>
                        </a:ext>
                      </a:extLst>
                    </a:gridCol>
                    <a:gridCol w="2888262">
                      <a:extLst>
                        <a:ext uri="{9D8B030D-6E8A-4147-A177-3AD203B41FA5}">
                          <a16:colId xmlns:a16="http://schemas.microsoft.com/office/drawing/2014/main" val="905103283"/>
                        </a:ext>
                      </a:extLst>
                    </a:gridCol>
                    <a:gridCol w="2882273">
                      <a:extLst>
                        <a:ext uri="{9D8B030D-6E8A-4147-A177-3AD203B41FA5}">
                          <a16:colId xmlns:a16="http://schemas.microsoft.com/office/drawing/2014/main" val="199910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Tagihan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Perokok</a:t>
                          </a:r>
                          <a:r>
                            <a:rPr lang="en-US" dirty="0"/>
                            <a:t> (a)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Tagihan</a:t>
                          </a:r>
                          <a:r>
                            <a:rPr lang="en-US" dirty="0"/>
                            <a:t> Non </a:t>
                          </a:r>
                          <a:r>
                            <a:rPr lang="en-US" dirty="0" err="1"/>
                            <a:t>Perokok</a:t>
                          </a:r>
                          <a:r>
                            <a:rPr lang="en-US" dirty="0"/>
                            <a:t> (b)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702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274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1064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443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ID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D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𝓍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32.050,23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8.434,27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192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D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133.207.311,21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35.925.420,50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9465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51980102-AE61-627F-CE33-D59792CD9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701992"/>
                  </p:ext>
                </p:extLst>
              </p:nvPr>
            </p:nvGraphicFramePr>
            <p:xfrm>
              <a:off x="4267911" y="3369363"/>
              <a:ext cx="696323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696">
                      <a:extLst>
                        <a:ext uri="{9D8B030D-6E8A-4147-A177-3AD203B41FA5}">
                          <a16:colId xmlns:a16="http://schemas.microsoft.com/office/drawing/2014/main" val="2488068381"/>
                        </a:ext>
                      </a:extLst>
                    </a:gridCol>
                    <a:gridCol w="2888262">
                      <a:extLst>
                        <a:ext uri="{9D8B030D-6E8A-4147-A177-3AD203B41FA5}">
                          <a16:colId xmlns:a16="http://schemas.microsoft.com/office/drawing/2014/main" val="905103283"/>
                        </a:ext>
                      </a:extLst>
                    </a:gridCol>
                    <a:gridCol w="2882273">
                      <a:extLst>
                        <a:ext uri="{9D8B030D-6E8A-4147-A177-3AD203B41FA5}">
                          <a16:colId xmlns:a16="http://schemas.microsoft.com/office/drawing/2014/main" val="199910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Tagihan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Perokok</a:t>
                          </a:r>
                          <a:r>
                            <a:rPr lang="en-US" dirty="0"/>
                            <a:t> (a)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Tagihan</a:t>
                          </a:r>
                          <a:r>
                            <a:rPr lang="en-US" dirty="0"/>
                            <a:t> Non </a:t>
                          </a:r>
                          <a:r>
                            <a:rPr lang="en-US" dirty="0" err="1"/>
                            <a:t>Perokok</a:t>
                          </a:r>
                          <a:r>
                            <a:rPr lang="en-US" dirty="0"/>
                            <a:t> (b)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702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0" t="-100000" r="-48520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274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1064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443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0" t="-203279" r="-4852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32.050,23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8.434,27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192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0" t="-303279" r="-48520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133.207.311,21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35.925.420,50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9465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0EF4B37-CDDF-7317-D3C4-ECC1EA1499DD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1ED770-FEF1-35F5-540F-EE1976E36F3B}"/>
              </a:ext>
            </a:extLst>
          </p:cNvPr>
          <p:cNvCxnSpPr>
            <a:cxnSpLocks/>
          </p:cNvCxnSpPr>
          <p:nvPr/>
        </p:nvCxnSpPr>
        <p:spPr>
          <a:xfrm>
            <a:off x="682625" y="1590259"/>
            <a:ext cx="1086664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g142ad2f6649_0_129">
            <a:extLst>
              <a:ext uri="{FF2B5EF4-FFF2-40B4-BE49-F238E27FC236}">
                <a16:creationId xmlns:a16="http://schemas.microsoft.com/office/drawing/2014/main" id="{32FE9488-A72B-4D99-53CD-6C5F40067FDE}"/>
              </a:ext>
            </a:extLst>
          </p:cNvPr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Dilanjutkan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t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dirty="0">
              <a:solidFill>
                <a:srgbClr val="103864"/>
              </a:solidFill>
              <a:latin typeface="Sora"/>
              <a:ea typeface="Cambria Math" panose="02040503050406030204" pitchFamily="18" charset="0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0" dirty="0">
              <a:solidFill>
                <a:srgbClr val="103864"/>
              </a:solidFill>
              <a:latin typeface="Sora"/>
              <a:ea typeface="Cambria Math" panose="02040503050406030204" pitchFamily="18" charset="0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dirty="0">
              <a:solidFill>
                <a:srgbClr val="103864"/>
              </a:solidFill>
              <a:latin typeface="Sora"/>
              <a:ea typeface="Cambria Math" panose="02040503050406030204" pitchFamily="18" charset="0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754E6-3B9E-23DB-7277-C6C17C94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62" y="1981950"/>
            <a:ext cx="4277704" cy="1940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54;g142ad2f6649_0_129">
                <a:extLst>
                  <a:ext uri="{FF2B5EF4-FFF2-40B4-BE49-F238E27FC236}">
                    <a16:creationId xmlns:a16="http://schemas.microsoft.com/office/drawing/2014/main" id="{6750609C-57A6-9472-49BC-E24F2AD0162B}"/>
                  </a:ext>
                </a:extLst>
              </p:cNvPr>
              <p:cNvSpPr txBox="1"/>
              <p:nvPr/>
            </p:nvSpPr>
            <p:spPr>
              <a:xfrm>
                <a:off x="401515" y="2645610"/>
                <a:ext cx="11388900" cy="3477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&gt;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</m:oMath>
                </a14:m>
                <a:endParaRPr lang="en-US" sz="200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𝛼</m:t>
                    </m:r>
                    <m:r>
                      <a:rPr lang="en-US" sz="200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=0,05 </m:t>
                    </m:r>
                  </m:oMath>
                </a14:m>
                <a:endParaRPr lang="en-US" sz="200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𝑑𝑓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 =311,85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=32,75&gt; 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𝑐𝑟𝑖𝑡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=1,65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Tolak H</a:t>
                </a:r>
                <a:r>
                  <a:rPr lang="en-US" sz="2000" b="0" baseline="-25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0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di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taraf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signifikansi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5%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t &gt; 1,65 (t=32,75)</a:t>
                </a: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Belum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bukti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yang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menyatakan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perokok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kurang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dengan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non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perokok</a:t>
                </a: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perokok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lebih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non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perokok</a:t>
                </a: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</p:txBody>
          </p:sp>
        </mc:Choice>
        <mc:Fallback xmlns="">
          <p:sp>
            <p:nvSpPr>
              <p:cNvPr id="5" name="Google Shape;354;g142ad2f6649_0_129">
                <a:extLst>
                  <a:ext uri="{FF2B5EF4-FFF2-40B4-BE49-F238E27FC236}">
                    <a16:creationId xmlns:a16="http://schemas.microsoft.com/office/drawing/2014/main" id="{6750609C-57A6-9472-49BC-E24F2AD01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2645610"/>
                <a:ext cx="11388900" cy="3477835"/>
              </a:xfrm>
              <a:prstGeom prst="rect">
                <a:avLst/>
              </a:prstGeom>
              <a:blipFill>
                <a:blip r:embed="rId5"/>
                <a:stretch>
                  <a:fillRect t="-1401" b="-22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97AD708-B183-FFC5-DE59-7EC91128579E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594005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 idx="4294967295"/>
          </p:nvPr>
        </p:nvSpPr>
        <p:spPr>
          <a:xfrm>
            <a:off x="682625" y="474454"/>
            <a:ext cx="11509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Uji #2:</a:t>
            </a:r>
            <a:br>
              <a:rPr lang="en-US" sz="2800" dirty="0"/>
            </a:br>
            <a:r>
              <a:rPr lang="en-US" sz="2800" dirty="0" err="1"/>
              <a:t>Tagihan</a:t>
            </a:r>
            <a:r>
              <a:rPr lang="en-US" sz="2800" dirty="0"/>
              <a:t> BMI&gt;25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BMI&lt;25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50" y="1674605"/>
                <a:ext cx="11388900" cy="4708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01600">
                  <a:buClr>
                    <a:srgbClr val="103864"/>
                  </a:buClr>
                  <a:buSzPts val="2000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Menguji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apakah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BMI&gt;25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besar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BMI&lt;25.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Anggapan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data 1338 orang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adalah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sample.</a:t>
                </a: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Sebelum uji rata-rata,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dilakukan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uji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untuk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mengetahui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tidaknya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variansi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antara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kedua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sample.</a:t>
                </a: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=0,05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=2,91&gt;</m:t>
                    </m:r>
                  </m:oMath>
                </a14:m>
                <a:r>
                  <a:rPr lang="en-US" sz="2000" dirty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𝑐𝑟𝑖𝑡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=1,19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101600" lvl="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Tolak H</a:t>
                </a:r>
                <a:r>
                  <a:rPr lang="en-US" sz="2000" b="0" baseline="-25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0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di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taraf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signifikansi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5%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F &gt; 1,19 (F=2,91).</a:t>
                </a:r>
              </a:p>
              <a:p>
                <a:pPr marL="101600" lvl="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Belum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bukti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yang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menyatakan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BMI&gt;25 </a:t>
                </a:r>
              </a:p>
              <a:p>
                <a:pPr marL="101600" lvl="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dan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BMI&lt;25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.</a:t>
                </a:r>
              </a:p>
            </p:txBody>
          </p:sp>
        </mc:Choice>
        <mc:Fallback xmlns=""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0" y="1674605"/>
                <a:ext cx="11388900" cy="4708941"/>
              </a:xfrm>
              <a:prstGeom prst="rect">
                <a:avLst/>
              </a:prstGeom>
              <a:blipFill>
                <a:blip r:embed="rId5"/>
                <a:stretch>
                  <a:fillRect t="-907" b="-12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51980102-AE61-627F-CE33-D59792CD9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6111617"/>
                  </p:ext>
                </p:extLst>
              </p:nvPr>
            </p:nvGraphicFramePr>
            <p:xfrm>
              <a:off x="4267911" y="3439499"/>
              <a:ext cx="696323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696">
                      <a:extLst>
                        <a:ext uri="{9D8B030D-6E8A-4147-A177-3AD203B41FA5}">
                          <a16:colId xmlns:a16="http://schemas.microsoft.com/office/drawing/2014/main" val="2488068381"/>
                        </a:ext>
                      </a:extLst>
                    </a:gridCol>
                    <a:gridCol w="2888262">
                      <a:extLst>
                        <a:ext uri="{9D8B030D-6E8A-4147-A177-3AD203B41FA5}">
                          <a16:colId xmlns:a16="http://schemas.microsoft.com/office/drawing/2014/main" val="905103283"/>
                        </a:ext>
                      </a:extLst>
                    </a:gridCol>
                    <a:gridCol w="2882273">
                      <a:extLst>
                        <a:ext uri="{9D8B030D-6E8A-4147-A177-3AD203B41FA5}">
                          <a16:colId xmlns:a16="http://schemas.microsoft.com/office/drawing/2014/main" val="199910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Tagihan</a:t>
                          </a:r>
                          <a:r>
                            <a:rPr lang="en-US" dirty="0"/>
                            <a:t> BMI&gt;25 (a)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Tagihan</a:t>
                          </a:r>
                          <a:r>
                            <a:rPr lang="en-US" dirty="0"/>
                            <a:t> BMI&lt;25 (b)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702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1091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245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443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ID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D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𝓍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13.946,48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10.282,22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192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D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56.557.707,42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671.286,83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9465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51980102-AE61-627F-CE33-D59792CD9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6111617"/>
                  </p:ext>
                </p:extLst>
              </p:nvPr>
            </p:nvGraphicFramePr>
            <p:xfrm>
              <a:off x="4267911" y="3439499"/>
              <a:ext cx="696323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696">
                      <a:extLst>
                        <a:ext uri="{9D8B030D-6E8A-4147-A177-3AD203B41FA5}">
                          <a16:colId xmlns:a16="http://schemas.microsoft.com/office/drawing/2014/main" val="2488068381"/>
                        </a:ext>
                      </a:extLst>
                    </a:gridCol>
                    <a:gridCol w="2888262">
                      <a:extLst>
                        <a:ext uri="{9D8B030D-6E8A-4147-A177-3AD203B41FA5}">
                          <a16:colId xmlns:a16="http://schemas.microsoft.com/office/drawing/2014/main" val="905103283"/>
                        </a:ext>
                      </a:extLst>
                    </a:gridCol>
                    <a:gridCol w="2882273">
                      <a:extLst>
                        <a:ext uri="{9D8B030D-6E8A-4147-A177-3AD203B41FA5}">
                          <a16:colId xmlns:a16="http://schemas.microsoft.com/office/drawing/2014/main" val="199910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Tagihan</a:t>
                          </a:r>
                          <a:r>
                            <a:rPr lang="en-US" dirty="0"/>
                            <a:t> BMI&gt;25 (a)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Tagihan</a:t>
                          </a:r>
                          <a:r>
                            <a:rPr lang="en-US" dirty="0"/>
                            <a:t> BMI&lt;25 (b)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702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0" t="-103279" r="-48520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1091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245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443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0" t="-203279" r="-4852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13.946,48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10.282,22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192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0" t="-303279" r="-48520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56.557.707,42</a:t>
                          </a:r>
                          <a:endParaRPr lang="en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671.286,83</a:t>
                          </a:r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9465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C014675E-280A-59DA-58DD-68E3CE7F8E58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EC121B-1A37-06FE-6384-9AEF8E5E5CCC}"/>
              </a:ext>
            </a:extLst>
          </p:cNvPr>
          <p:cNvCxnSpPr>
            <a:cxnSpLocks/>
          </p:cNvCxnSpPr>
          <p:nvPr/>
        </p:nvCxnSpPr>
        <p:spPr>
          <a:xfrm>
            <a:off x="682625" y="1590259"/>
            <a:ext cx="1086664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65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g142ad2f6649_0_129">
            <a:extLst>
              <a:ext uri="{FF2B5EF4-FFF2-40B4-BE49-F238E27FC236}">
                <a16:creationId xmlns:a16="http://schemas.microsoft.com/office/drawing/2014/main" id="{32FE9488-A72B-4D99-53CD-6C5F40067FDE}"/>
              </a:ext>
            </a:extLst>
          </p:cNvPr>
          <p:cNvSpPr txBox="1"/>
          <p:nvPr/>
        </p:nvSpPr>
        <p:spPr>
          <a:xfrm>
            <a:off x="401515" y="1077479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Dilanjutkan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t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dirty="0">
              <a:solidFill>
                <a:srgbClr val="103864"/>
              </a:solidFill>
              <a:latin typeface="Sora"/>
              <a:ea typeface="Cambria Math" panose="02040503050406030204" pitchFamily="18" charset="0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0" dirty="0">
              <a:solidFill>
                <a:srgbClr val="103864"/>
              </a:solidFill>
              <a:latin typeface="Sora"/>
              <a:ea typeface="Cambria Math" panose="02040503050406030204" pitchFamily="18" charset="0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dirty="0">
              <a:solidFill>
                <a:srgbClr val="103864"/>
              </a:solidFill>
              <a:latin typeface="Sora"/>
              <a:ea typeface="Cambria Math" panose="02040503050406030204" pitchFamily="18" charset="0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754E6-3B9E-23DB-7277-C6C17C94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62" y="1644953"/>
            <a:ext cx="4277704" cy="1940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54;g142ad2f6649_0_129">
                <a:extLst>
                  <a:ext uri="{FF2B5EF4-FFF2-40B4-BE49-F238E27FC236}">
                    <a16:creationId xmlns:a16="http://schemas.microsoft.com/office/drawing/2014/main" id="{6750609C-57A6-9472-49BC-E24F2AD0162B}"/>
                  </a:ext>
                </a:extLst>
              </p:cNvPr>
              <p:cNvSpPr txBox="1"/>
              <p:nvPr/>
            </p:nvSpPr>
            <p:spPr>
              <a:xfrm>
                <a:off x="401515" y="2235099"/>
                <a:ext cx="11388900" cy="3477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&gt;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𝛼</m:t>
                    </m:r>
                    <m:r>
                      <a:rPr lang="en-US" sz="200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=0,05 </m:t>
                    </m:r>
                  </m:oMath>
                </a14:m>
                <a:endParaRPr lang="en-US" sz="200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𝑑𝑓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 =311,85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=4,31&gt; 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𝑐𝑟𝑖𝑡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=1,65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Tolak H</a:t>
                </a:r>
                <a:r>
                  <a:rPr lang="en-US" sz="2000" b="0" baseline="-25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0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di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taraf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signifikansi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5%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t &gt; 1,65 (t=4,31)</a:t>
                </a: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Belum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bukti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yang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menyatakan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BMI&gt;25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kurang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dengan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BMI &lt;25</a:t>
                </a: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BMI&gt;25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lebih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BMI&lt;25.</a:t>
                </a:r>
              </a:p>
            </p:txBody>
          </p:sp>
        </mc:Choice>
        <mc:Fallback xmlns="">
          <p:sp>
            <p:nvSpPr>
              <p:cNvPr id="5" name="Google Shape;354;g142ad2f6649_0_129">
                <a:extLst>
                  <a:ext uri="{FF2B5EF4-FFF2-40B4-BE49-F238E27FC236}">
                    <a16:creationId xmlns:a16="http://schemas.microsoft.com/office/drawing/2014/main" id="{6750609C-57A6-9472-49BC-E24F2AD01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2235099"/>
                <a:ext cx="11388900" cy="3477835"/>
              </a:xfrm>
              <a:prstGeom prst="rect">
                <a:avLst/>
              </a:prstGeom>
              <a:blipFill>
                <a:blip r:embed="rId5"/>
                <a:stretch>
                  <a:fillRect t="-1579" b="-24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420CAA7-A76A-7F3E-5354-B59588E2AC31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147431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 idx="4294967295"/>
          </p:nvPr>
        </p:nvSpPr>
        <p:spPr>
          <a:xfrm>
            <a:off x="642730" y="477470"/>
            <a:ext cx="1129070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Uji #3:</a:t>
            </a:r>
            <a:br>
              <a:rPr lang="en-US" sz="2800" dirty="0"/>
            </a:b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Laki-laki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Perempuan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Google Shape;360;g142ad2f6649_0_134"/>
              <p:cNvSpPr txBox="1"/>
              <p:nvPr/>
            </p:nvSpPr>
            <p:spPr>
              <a:xfrm>
                <a:off x="401515" y="1803033"/>
                <a:ext cx="11388900" cy="4708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01600">
                  <a:buClr>
                    <a:srgbClr val="103864"/>
                  </a:buClr>
                  <a:buSzPts val="2000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Menguji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apakah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laki-laki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besar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dari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perempuan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.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Anggapan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data 1338 orang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adalah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sample.</a:t>
                </a: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Sebelum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uji rata-rata,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dilakukan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uji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untuk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mengetahui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tidaknya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variansi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antara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kedua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populasi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.</a:t>
                </a: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 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=0,05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=1,36&lt;</m:t>
                    </m:r>
                  </m:oMath>
                </a14:m>
                <a:r>
                  <a:rPr lang="en-US" sz="2000" dirty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𝑐𝑟𝑖𝑡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=1,14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101600" lvl="0">
                  <a:buClr>
                    <a:srgbClr val="103864"/>
                  </a:buClr>
                  <a:buSzPts val="2000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Tolak 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H</a:t>
                </a:r>
                <a:r>
                  <a:rPr lang="en-US" sz="2000" b="0" baseline="-25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0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di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taraf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signifikansi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5%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F &gt; 1,14 (F=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0,74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)</a:t>
                </a:r>
              </a:p>
              <a:p>
                <a:pPr marL="101600" lvl="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Belum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bukti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yang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menyatakan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laki-laki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</a:p>
              <a:p>
                <a:pPr marL="101600" lvl="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dan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varian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perempuan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.</a:t>
                </a:r>
              </a:p>
              <a:p>
                <a:pPr marL="914400" lvl="1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○"/>
                </a:pP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 xmlns="">
          <p:sp>
            <p:nvSpPr>
              <p:cNvPr id="360" name="Google Shape;360;g142ad2f6649_0_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803033"/>
                <a:ext cx="11388900" cy="4708941"/>
              </a:xfrm>
              <a:prstGeom prst="rect">
                <a:avLst/>
              </a:prstGeom>
              <a:blipFill>
                <a:blip r:embed="rId5"/>
                <a:stretch>
                  <a:fillRect t="-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0562E38-D92F-3CE0-CD4C-BB40681AFB20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27C4B7E-315A-9FB0-F3D1-F81A4FC13177}"/>
              </a:ext>
            </a:extLst>
          </p:cNvPr>
          <p:cNvCxnSpPr>
            <a:cxnSpLocks/>
          </p:cNvCxnSpPr>
          <p:nvPr/>
        </p:nvCxnSpPr>
        <p:spPr>
          <a:xfrm>
            <a:off x="682625" y="1590259"/>
            <a:ext cx="1086664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38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mempraktikkan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ilmu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dipelajari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meliputi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lvl="2" indent="-28575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lvl="2" indent="-28575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lvl="2" indent="-28575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Kontinu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lvl="2" indent="-28575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lvl="2" indent="-28575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Pengujian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g142ad2f6649_0_129">
            <a:extLst>
              <a:ext uri="{FF2B5EF4-FFF2-40B4-BE49-F238E27FC236}">
                <a16:creationId xmlns:a16="http://schemas.microsoft.com/office/drawing/2014/main" id="{32FE9488-A72B-4D99-53CD-6C5F40067FDE}"/>
              </a:ext>
            </a:extLst>
          </p:cNvPr>
          <p:cNvSpPr txBox="1"/>
          <p:nvPr/>
        </p:nvSpPr>
        <p:spPr>
          <a:xfrm>
            <a:off x="401515" y="1335900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Dilanjutkan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t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dirty="0">
              <a:solidFill>
                <a:srgbClr val="103864"/>
              </a:solidFill>
              <a:latin typeface="Sora"/>
              <a:ea typeface="Cambria Math" panose="02040503050406030204" pitchFamily="18" charset="0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0" dirty="0">
              <a:solidFill>
                <a:srgbClr val="103864"/>
              </a:solidFill>
              <a:latin typeface="Sora"/>
              <a:ea typeface="Cambria Math" panose="02040503050406030204" pitchFamily="18" charset="0"/>
              <a:cs typeface="Sora"/>
              <a:sym typeface="Sora"/>
            </a:endParaRPr>
          </a:p>
          <a:p>
            <a:pPr marL="457200" lvl="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dirty="0">
              <a:solidFill>
                <a:srgbClr val="103864"/>
              </a:solidFill>
              <a:latin typeface="Sora"/>
              <a:ea typeface="Cambria Math" panose="02040503050406030204" pitchFamily="18" charset="0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54;g142ad2f6649_0_129">
                <a:extLst>
                  <a:ext uri="{FF2B5EF4-FFF2-40B4-BE49-F238E27FC236}">
                    <a16:creationId xmlns:a16="http://schemas.microsoft.com/office/drawing/2014/main" id="{6750609C-57A6-9472-49BC-E24F2AD0162B}"/>
                  </a:ext>
                </a:extLst>
              </p:cNvPr>
              <p:cNvSpPr txBox="1"/>
              <p:nvPr/>
            </p:nvSpPr>
            <p:spPr>
              <a:xfrm>
                <a:off x="401515" y="2526343"/>
                <a:ext cx="11388900" cy="378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lvl="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D" sz="20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Sora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:</m:t>
                        </m:r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𝛼</m:t>
                    </m:r>
                    <m:r>
                      <a:rPr lang="en-US" sz="200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=0,05 </m:t>
                    </m:r>
                  </m:oMath>
                </a14:m>
                <a:endParaRPr lang="en-US" sz="200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𝑑𝑓</m:t>
                    </m:r>
                    <m:r>
                      <a:rPr lang="en-US" sz="20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 =1336</m:t>
                    </m:r>
                  </m:oMath>
                </a14:m>
                <a:endParaRPr lang="en-US" sz="2000" b="0" i="1" dirty="0">
                  <a:solidFill>
                    <a:srgbClr val="10386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=2,1&gt; </m:t>
                        </m:r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𝑐𝑟𝑖𝑡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=1,65</m:t>
                    </m:r>
                  </m:oMath>
                </a14:m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457200" indent="-355600"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b="0" dirty="0">
                  <a:solidFill>
                    <a:srgbClr val="103864"/>
                  </a:solidFill>
                  <a:latin typeface="Sora"/>
                  <a:ea typeface="Cambria Math" panose="02040503050406030204" pitchFamily="18" charset="0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Tolak H</a:t>
                </a:r>
                <a:r>
                  <a:rPr lang="en-US" sz="2000" b="0" baseline="-25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0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di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taraf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signifikansi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5%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karena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t &gt; 1,96 (t=2,1)</a:t>
                </a:r>
              </a:p>
              <a:p>
                <a:pPr marL="101600">
                  <a:buClr>
                    <a:srgbClr val="103864"/>
                  </a:buClr>
                  <a:buSzPts val="2000"/>
                </a:pP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Belum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ada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bukti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yang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menyatakan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laki-laki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kurang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</a:p>
              <a:p>
                <a:pPr marL="101600">
                  <a:buClr>
                    <a:srgbClr val="103864"/>
                  </a:buClr>
                  <a:buSzPts val="2000"/>
                </a:pP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sama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dengan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perempuan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.</a:t>
                </a:r>
              </a:p>
              <a:p>
                <a:pPr marL="101600">
                  <a:buClr>
                    <a:srgbClr val="103864"/>
                  </a:buClr>
                  <a:buSzPts val="2000"/>
                </a:pP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laki-laki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lebih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dari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tagihan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2000" b="0" dirty="0" err="1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perempuan</a:t>
                </a:r>
                <a:r>
                  <a:rPr lang="en-US" sz="2000" b="0" dirty="0">
                    <a:solidFill>
                      <a:srgbClr val="103864"/>
                    </a:solidFill>
                    <a:latin typeface="Sora"/>
                    <a:ea typeface="Cambria Math" panose="02040503050406030204" pitchFamily="18" charset="0"/>
                    <a:cs typeface="Sora"/>
                    <a:sym typeface="Sora"/>
                  </a:rPr>
                  <a:t>.</a:t>
                </a:r>
              </a:p>
            </p:txBody>
          </p:sp>
        </mc:Choice>
        <mc:Fallback xmlns="">
          <p:sp>
            <p:nvSpPr>
              <p:cNvPr id="5" name="Google Shape;354;g142ad2f6649_0_129">
                <a:extLst>
                  <a:ext uri="{FF2B5EF4-FFF2-40B4-BE49-F238E27FC236}">
                    <a16:creationId xmlns:a16="http://schemas.microsoft.com/office/drawing/2014/main" id="{6750609C-57A6-9472-49BC-E24F2AD01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2526343"/>
                <a:ext cx="11388900" cy="3785611"/>
              </a:xfrm>
              <a:prstGeom prst="rect">
                <a:avLst/>
              </a:prstGeom>
              <a:blipFill>
                <a:blip r:embed="rId4"/>
                <a:stretch>
                  <a:fillRect t="-1288" b="-17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87552064-74EA-FFC6-0712-B970F92F3EFE}"/>
              </a:ext>
            </a:extLst>
          </p:cNvPr>
          <p:cNvSpPr/>
          <p:nvPr/>
        </p:nvSpPr>
        <p:spPr>
          <a:xfrm>
            <a:off x="1" y="0"/>
            <a:ext cx="2355574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Sora" panose="020B0604020202020204" charset="0"/>
                <a:cs typeface="Sora" panose="020B0604020202020204" charset="0"/>
              </a:rPr>
              <a:t>#5 Hypothesis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26133-9457-41AB-A7AC-37A213028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521" y="2140495"/>
            <a:ext cx="4277704" cy="19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59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14157" y="1370469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BMI,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terlalu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visualisasi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akurat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mengenai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mengenai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ditanggung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macam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sample.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 to Probability, Dimitri P.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Bertsekas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&amp; John N.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Tsitsiklis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Chapter 4.5 Covariance and Correlation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Probability and Statistics for Engineers and Scientist, Ronald E. Walpole et. all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Chapter 10 – One and Two-Sample Tests of Hypotheses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H. Myers &amp; Sharon L. Myers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Chapter 10.10 One- and Two-Sample Tests Concerning Variances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http://p2ptm.kemkes.go.id/infographicp2ptm/obesitas/tabel-batas-ambang-indeks-massa-tubuh-imt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43" y="1504862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penelitian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personal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di-cover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wilayah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US,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dibayarkan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E14C7-DF3E-2946-35F5-2DE558CD5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19"/>
          <a:stretch/>
        </p:blipFill>
        <p:spPr>
          <a:xfrm>
            <a:off x="3328367" y="2907774"/>
            <a:ext cx="5170494" cy="32915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Questions and Answers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61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#1 Descriptive Statistics Analysis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Usia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43" y="1793097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Excel,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18-64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39,21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dewasa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0A90E7A-8631-0836-48BF-1DD2269B344F}"/>
              </a:ext>
            </a:extLst>
          </p:cNvPr>
          <p:cNvSpPr/>
          <p:nvPr/>
        </p:nvSpPr>
        <p:spPr>
          <a:xfrm>
            <a:off x="0" y="0"/>
            <a:ext cx="3279913" cy="467139"/>
          </a:xfrm>
          <a:prstGeom prst="round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ra" panose="020B0604020202020204" charset="0"/>
                <a:cs typeface="Sora" panose="020B0604020202020204" charset="0"/>
              </a:rPr>
              <a:t>#1 Descriptive Statistic Analysis</a:t>
            </a:r>
            <a:endParaRPr lang="en-ID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2564</Words>
  <Application>Microsoft Office PowerPoint</Application>
  <PresentationFormat>Widescreen</PresentationFormat>
  <Paragraphs>435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Montserrat Light</vt:lpstr>
      <vt:lpstr>Arial</vt:lpstr>
      <vt:lpstr>Cambria Math</vt:lpstr>
      <vt:lpstr>Sora</vt:lpstr>
      <vt:lpstr>Roboto Mono</vt:lpstr>
      <vt:lpstr>Roboto Mono Medium</vt:lpstr>
      <vt:lpstr>Roboto Mono Light</vt:lpstr>
      <vt:lpstr>Calibri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Questions and Answers</vt:lpstr>
      <vt:lpstr>#1 Descriptive Statistics Analysis</vt:lpstr>
      <vt:lpstr>Rata-rata Usia</vt:lpstr>
      <vt:lpstr>Rata-rata BMI</vt:lpstr>
      <vt:lpstr>Rata-rata tagihan</vt:lpstr>
      <vt:lpstr>Variansi &amp; Standar Deviasi</vt:lpstr>
      <vt:lpstr>Rata-rata Usia Perokok Menurut Jenis Kelamin</vt:lpstr>
      <vt:lpstr>Rata-rata tagihan BMI &gt; 25</vt:lpstr>
      <vt:lpstr>Analysis</vt:lpstr>
      <vt:lpstr>Analysis</vt:lpstr>
      <vt:lpstr>#2 Categorical Variables Analysis</vt:lpstr>
      <vt:lpstr>Tagihan Berdasarkan Jenis Kelamin</vt:lpstr>
      <vt:lpstr>Proporsi banyak orang di tiap wilayah</vt:lpstr>
      <vt:lpstr>Proporsi perokok dan non perokok</vt:lpstr>
      <vt:lpstr>Peluang Jenis Kelamin Perokok</vt:lpstr>
      <vt:lpstr>Distribusi Tagihan per Wilayah</vt:lpstr>
      <vt:lpstr>Analysis</vt:lpstr>
      <vt:lpstr>#3 Continuous Variables Analysis</vt:lpstr>
      <vt:lpstr>Peluang Tagihan &lt; 16.700 Jika BMI &lt; 25</vt:lpstr>
      <vt:lpstr>Peluang Tagihan &gt; 16.700 Jika Perokok dg BMI &gt; 25</vt:lpstr>
      <vt:lpstr>Peluang Tagihan &gt;16.700 Jika Perokok</vt:lpstr>
      <vt:lpstr>Peluang BMI&gt;25 Jika Tagihan &gt;16.700</vt:lpstr>
      <vt:lpstr>Peluang Seseorang Perokok Jika BMI&gt;25 dan Tagihan &gt;16.700</vt:lpstr>
      <vt:lpstr>Analysis</vt:lpstr>
      <vt:lpstr>Analysis</vt:lpstr>
      <vt:lpstr>#4 Variables Correlation</vt:lpstr>
      <vt:lpstr>Korelasi</vt:lpstr>
      <vt:lpstr>#5 Hypothesis Testing</vt:lpstr>
      <vt:lpstr>Uji #1: Tagihan Perokok Lebih Besar dari Tagihan Non Perokok</vt:lpstr>
      <vt:lpstr>PowerPoint Presentation</vt:lpstr>
      <vt:lpstr>Uji #2: Tagihan BMI&gt;25 Lebih Besar dari Tagihan BMI&lt;25</vt:lpstr>
      <vt:lpstr>PowerPoint Presentation</vt:lpstr>
      <vt:lpstr>Uji #3: Tagihan Laki-laki Lebih Besar dari Tagihan Perempuan</vt:lpstr>
      <vt:lpstr>PowerPoint Presentation</vt:lpstr>
      <vt:lpstr>Conclusion</vt:lpstr>
      <vt:lpstr>Conclusion</vt:lpstr>
      <vt:lpstr>Notes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AnakinSkydiver</cp:lastModifiedBy>
  <cp:revision>9</cp:revision>
  <dcterms:created xsi:type="dcterms:W3CDTF">2022-06-30T03:08:43Z</dcterms:created>
  <dcterms:modified xsi:type="dcterms:W3CDTF">2022-10-07T14:54:54Z</dcterms:modified>
</cp:coreProperties>
</file>